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7" r:id="rId2"/>
    <p:sldId id="258" r:id="rId3"/>
  </p:sldIdLst>
  <p:sldSz cx="30275213" cy="42803763"/>
  <p:notesSz cx="20566063" cy="29459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49C"/>
    <a:srgbClr val="3E61FE"/>
    <a:srgbClr val="3A58E7"/>
    <a:srgbClr val="3753D7"/>
    <a:srgbClr val="99CCFF"/>
    <a:srgbClr val="031F73"/>
    <a:srgbClr val="EAF2FA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607" autoAdjust="0"/>
  </p:normalViewPr>
  <p:slideViewPr>
    <p:cSldViewPr snapToGrid="0">
      <p:cViewPr>
        <p:scale>
          <a:sx n="28" d="100"/>
          <a:sy n="28" d="100"/>
        </p:scale>
        <p:origin x="1592" y="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llycate Njagi" userId="b0002762-2427-4ab2-8423-19c25693443e" providerId="ADAL" clId="{0CCF0502-FDF8-4DDA-AC9D-7476CB7E0024}"/>
    <pc:docChg chg="custSel modSld">
      <pc:chgData name="Dollycate Njagi" userId="b0002762-2427-4ab2-8423-19c25693443e" providerId="ADAL" clId="{0CCF0502-FDF8-4DDA-AC9D-7476CB7E0024}" dt="2026-05-03T16:49:48.154" v="14" actId="14100"/>
      <pc:docMkLst>
        <pc:docMk/>
      </pc:docMkLst>
      <pc:sldChg chg="addSp delSp modSp">
        <pc:chgData name="Dollycate Njagi" userId="b0002762-2427-4ab2-8423-19c25693443e" providerId="ADAL" clId="{0CCF0502-FDF8-4DDA-AC9D-7476CB7E0024}" dt="2026-05-03T16:49:48.154" v="14" actId="14100"/>
        <pc:sldMkLst>
          <pc:docMk/>
          <pc:sldMk cId="534497890" sldId="257"/>
        </pc:sldMkLst>
        <pc:spChg chg="del mod">
          <ac:chgData name="Dollycate Njagi" userId="b0002762-2427-4ab2-8423-19c25693443e" providerId="ADAL" clId="{0CCF0502-FDF8-4DDA-AC9D-7476CB7E0024}" dt="2026-05-03T16:49:18.236" v="5" actId="478"/>
          <ac:spMkLst>
            <pc:docMk/>
            <pc:sldMk cId="534497890" sldId="257"/>
            <ac:spMk id="17" creationId="{5093FF21-1297-39FB-303C-891429B62256}"/>
          </ac:spMkLst>
        </pc:spChg>
        <pc:spChg chg="del">
          <ac:chgData name="Dollycate Njagi" userId="b0002762-2427-4ab2-8423-19c25693443e" providerId="ADAL" clId="{0CCF0502-FDF8-4DDA-AC9D-7476CB7E0024}" dt="2026-05-03T16:48:58.953" v="0" actId="478"/>
          <ac:spMkLst>
            <pc:docMk/>
            <pc:sldMk cId="534497890" sldId="257"/>
            <ac:spMk id="30" creationId="{D5D24DD2-24F3-A384-E0D5-1FD799C58E4A}"/>
          </ac:spMkLst>
        </pc:spChg>
        <pc:picChg chg="add mod">
          <ac:chgData name="Dollycate Njagi" userId="b0002762-2427-4ab2-8423-19c25693443e" providerId="ADAL" clId="{0CCF0502-FDF8-4DDA-AC9D-7476CB7E0024}" dt="2026-05-03T16:49:04.940" v="3" actId="14100"/>
          <ac:picMkLst>
            <pc:docMk/>
            <pc:sldMk cId="534497890" sldId="257"/>
            <ac:picMk id="96" creationId="{CA0E3ABC-1DA1-4659-80D6-E96E2E87342F}"/>
          </ac:picMkLst>
        </pc:picChg>
        <pc:picChg chg="add mod">
          <ac:chgData name="Dollycate Njagi" userId="b0002762-2427-4ab2-8423-19c25693443e" providerId="ADAL" clId="{0CCF0502-FDF8-4DDA-AC9D-7476CB7E0024}" dt="2026-05-03T16:49:33.259" v="11" actId="1076"/>
          <ac:picMkLst>
            <pc:docMk/>
            <pc:sldMk cId="534497890" sldId="257"/>
            <ac:picMk id="97" creationId="{AD644DFA-58A4-4AF9-B8C3-7C88403517F5}"/>
          </ac:picMkLst>
        </pc:picChg>
        <pc:picChg chg="add mod">
          <ac:chgData name="Dollycate Njagi" userId="b0002762-2427-4ab2-8423-19c25693443e" providerId="ADAL" clId="{0CCF0502-FDF8-4DDA-AC9D-7476CB7E0024}" dt="2026-05-03T16:49:48.154" v="14" actId="14100"/>
          <ac:picMkLst>
            <pc:docMk/>
            <pc:sldMk cId="534497890" sldId="257"/>
            <ac:picMk id="98" creationId="{8525EE19-1DF5-472D-9976-D62598CA695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647063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r">
              <a:defRPr sz="3600"/>
            </a:lvl1pPr>
          </a:lstStyle>
          <a:p>
            <a:fld id="{3BDD9513-D106-4284-B12A-A1F2272E16C2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3485" tIns="136744" rIns="273485" bIns="13674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</p:spPr>
        <p:txBody>
          <a:bodyPr vert="horz" lIns="273485" tIns="136744" rIns="273485" bIns="1367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r">
              <a:defRPr sz="3600"/>
            </a:lvl1pPr>
          </a:lstStyle>
          <a:p>
            <a:fld id="{2132C85F-25D5-44EE-9BCF-C49C46E6DB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91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75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51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26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02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377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053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728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404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C85F-25D5-44EE-9BCF-C49C46E6DB2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41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37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1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41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77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55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94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06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71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48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9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116-CD05-49C4-85EE-3BDA37CE01FA}" type="datetimeFigureOut">
              <a:rPr lang="en-GB" smtClean="0"/>
              <a:t>03/05/2026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78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38" name="Rectangle 37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031F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4212" y="2848408"/>
            <a:ext cx="273095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Beyond Mass Drug Administration: Piloting the Test, Treat, Track, Test and Treat (5T) Strategy for Schistosomiasis Elimination in Low Prevalence Settings in  Western Kenya</a:t>
            </a:r>
            <a:endParaRPr lang="en-GB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9280" tIns="64640" rIns="129280" bIns="6464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524" dirty="0"/>
          </a:p>
          <a:p>
            <a:endParaRPr lang="en-GB" sz="4524" dirty="0"/>
          </a:p>
        </p:txBody>
      </p:sp>
      <p:sp>
        <p:nvSpPr>
          <p:cNvPr id="2" name="Rectangle 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 [Dollycate.Njagi@amref.org]</a:t>
            </a:r>
          </a:p>
          <a:p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6D21CC-F797-5F4D-BFE5-838CCF81D98E}"/>
              </a:ext>
            </a:extLst>
          </p:cNvPr>
          <p:cNvSpPr txBox="1"/>
          <p:nvPr/>
        </p:nvSpPr>
        <p:spPr>
          <a:xfrm>
            <a:off x="-187579" y="6261908"/>
            <a:ext cx="307314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75698">
              <a:defRPr/>
            </a:pP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Dollycate Njagi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*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,Chitiavi Juma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Maurice Odiere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,Stella Kepha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,Dickson Kioko</a:t>
            </a:r>
            <a:r>
              <a:rPr lang="en-GB" altLang="en-US" sz="3200" b="1" i="1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 Martin Muchangi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 Lenson Kariuki, Wycliff Omondi</a:t>
            </a:r>
            <a:r>
              <a:rPr lang="en-GB" altLang="en-US" sz="3200" b="1" i="1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,Titus </a:t>
            </a:r>
            <a:r>
              <a:rPr lang="en-US" altLang="en-US" sz="3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Waititu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3200" b="1" i="1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 Hesbon Aoko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, Faith Mutegi</a:t>
            </a:r>
            <a:r>
              <a:rPr lang="en-GB" sz="3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and Michael Ofire</a:t>
            </a:r>
            <a:r>
              <a:rPr lang="en-GB" altLang="en-US" sz="3200" b="1" i="1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1475698">
              <a:defRPr/>
            </a:pPr>
            <a:r>
              <a:rPr lang="en-GB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AMREF Health Africa, Kenya, 2 Kenya Medical Research Institute (KEMRI):3. Department of Vector borne and Neglected Tropical Diseases- Kenya National Public Health Institute (KNPHI)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556265-D459-5B43-AE8F-69EBBF09767B}"/>
              </a:ext>
            </a:extLst>
          </p:cNvPr>
          <p:cNvSpPr/>
          <p:nvPr/>
        </p:nvSpPr>
        <p:spPr>
          <a:xfrm>
            <a:off x="222699" y="8518197"/>
            <a:ext cx="29666020" cy="31700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Following 4 rounds of mass drug administration (MDA) for schistosomiasis in western Kenya, many implementation units now approach very low prevalence (1–2%).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In such settings, MDA becomes less cost‑effective as most treated individuals are uninfected. 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Targeted strategies that identify and treat remaining infected individuals while avoiding overtreatment are urgently needed.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5T strategy has shown promise in Egypt and Tanzania but has not been evaluated in Kenya.</a:t>
            </a: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D480FE1-7330-1E44-8B99-01447B564B99}"/>
              </a:ext>
            </a:extLst>
          </p:cNvPr>
          <p:cNvSpPr/>
          <p:nvPr/>
        </p:nvSpPr>
        <p:spPr>
          <a:xfrm>
            <a:off x="199503" y="12030697"/>
            <a:ext cx="29293327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To evaluate the feasibility of implementing the 5T strategy for </a:t>
            </a: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Schistosoma </a:t>
            </a:r>
            <a:r>
              <a:rPr lang="en-GB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mansoni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in two wards with very low baseline prevalence (1–2%) , and to determine the additional yield of positive cases through household contact tracking.</a:t>
            </a: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AE9D7E-5A29-0747-B921-FFF892DDEA79}"/>
              </a:ext>
            </a:extLst>
          </p:cNvPr>
          <p:cNvSpPr/>
          <p:nvPr/>
        </p:nvSpPr>
        <p:spPr>
          <a:xfrm>
            <a:off x="222698" y="14012667"/>
            <a:ext cx="90739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AREA:</a:t>
            </a: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GB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South and West Bukusu Wards, Bungoma County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Baseline </a:t>
            </a:r>
            <a:r>
              <a:rPr lang="en-GB" sz="3200" i="1" dirty="0">
                <a:latin typeface="Arial" panose="020B0604020202020204" pitchFamily="34" charset="0"/>
                <a:cs typeface="Arial" panose="020B0604020202020204" pitchFamily="34" charset="0"/>
              </a:rPr>
              <a:t>S.  </a:t>
            </a:r>
            <a:r>
              <a:rPr lang="en-GB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Mansoni</a:t>
            </a:r>
            <a:endParaRPr lang="en-GB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prevalence by Kato‑Katz: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1.7%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(both wards)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Population: ~30,000 per ward</a:t>
            </a:r>
          </a:p>
          <a:p>
            <a:pPr algn="just"/>
            <a:endParaRPr lang="en-GB" altLang="en-US" sz="4800" b="1" dirty="0">
              <a:latin typeface="Calibri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66A1F9-A750-B647-A3A4-780C0D267370}"/>
              </a:ext>
            </a:extLst>
          </p:cNvPr>
          <p:cNvSpPr/>
          <p:nvPr/>
        </p:nvSpPr>
        <p:spPr>
          <a:xfrm>
            <a:off x="18044559" y="13665095"/>
            <a:ext cx="1198228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000" b="1" dirty="0">
                <a:solidFill>
                  <a:srgbClr val="3A58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DESIGN AND SAMPLING</a:t>
            </a:r>
          </a:p>
          <a:p>
            <a:pPr algn="ctr"/>
            <a:endParaRPr lang="en-GB" altLang="en-US" sz="4000" b="1" dirty="0">
              <a:solidFill>
                <a:srgbClr val="3644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Design: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Cross‑sectional survey with active case finding and contact tracing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School‑based: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Children aged 5–14 years (3 primary schools)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Health facility‑based: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Persons ≥5 years (3 dispensaries)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Sample size target: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1,200 participants (600 per ward)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Index case definition: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POC‑CCA3 positive (Trace, 1+, 2+, or 3+)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Contact tracing: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Up to 5 household members per index case (secondary cases), then up to 5 contacts of secondary cases (tertiary cases)</a:t>
            </a:r>
          </a:p>
          <a:p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886503-92DA-7343-8F39-81B8382EE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429533"/>
              </p:ext>
            </p:extLst>
          </p:nvPr>
        </p:nvGraphicFramePr>
        <p:xfrm>
          <a:off x="467555" y="25939980"/>
          <a:ext cx="14564660" cy="403482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1660">
                  <a:extLst>
                    <a:ext uri="{9D8B030D-6E8A-4147-A177-3AD203B41FA5}">
                      <a16:colId xmlns:a16="http://schemas.microsoft.com/office/drawing/2014/main" val="1072615475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708913423"/>
                    </a:ext>
                  </a:extLst>
                </a:gridCol>
                <a:gridCol w="2473158">
                  <a:extLst>
                    <a:ext uri="{9D8B030D-6E8A-4147-A177-3AD203B41FA5}">
                      <a16:colId xmlns:a16="http://schemas.microsoft.com/office/drawing/2014/main" val="383360911"/>
                    </a:ext>
                  </a:extLst>
                </a:gridCol>
                <a:gridCol w="5680242">
                  <a:extLst>
                    <a:ext uri="{9D8B030D-6E8A-4147-A177-3AD203B41FA5}">
                      <a16:colId xmlns:a16="http://schemas.microsoft.com/office/drawing/2014/main" val="1143434965"/>
                    </a:ext>
                  </a:extLst>
                </a:gridCol>
              </a:tblGrid>
              <a:tr h="11773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Prevalence (95%CI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56765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Primary cases 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1.6% (0.97–2.49)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7723040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Secondary cases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7.5% (2.47–16.6)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1306969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Tertiary cases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18.8% (3.58–41.4)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6797615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2.1% (1.5–3.1)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939009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9F167F3A-5285-DD43-9358-2E3B8B85AB3D}"/>
              </a:ext>
            </a:extLst>
          </p:cNvPr>
          <p:cNvSpPr/>
          <p:nvPr/>
        </p:nvSpPr>
        <p:spPr>
          <a:xfrm>
            <a:off x="330404" y="24244470"/>
            <a:ext cx="124650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B2887F-2942-5D48-B5A6-B5CD27AAD8F8}"/>
              </a:ext>
            </a:extLst>
          </p:cNvPr>
          <p:cNvSpPr/>
          <p:nvPr/>
        </p:nvSpPr>
        <p:spPr>
          <a:xfrm>
            <a:off x="9767154" y="13606022"/>
            <a:ext cx="8472782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4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METHODOLOGY:</a:t>
            </a:r>
            <a:endParaRPr lang="en-US" altLang="en-US" sz="4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7358C8-7E27-184B-8C0E-D053BC27296A}"/>
              </a:ext>
            </a:extLst>
          </p:cNvPr>
          <p:cNvSpPr/>
          <p:nvPr/>
        </p:nvSpPr>
        <p:spPr>
          <a:xfrm>
            <a:off x="323787" y="25118153"/>
            <a:ext cx="8870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1: Prevalence and yield per group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B4D230-A4FC-2641-8D2D-ABCD66A414F8}"/>
              </a:ext>
            </a:extLst>
          </p:cNvPr>
          <p:cNvSpPr/>
          <p:nvPr/>
        </p:nvSpPr>
        <p:spPr>
          <a:xfrm>
            <a:off x="330404" y="30230206"/>
            <a:ext cx="119966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Schools detected </a:t>
            </a:r>
            <a:r>
              <a:rPr lang="en-GB" sz="3200" b="1" dirty="0"/>
              <a:t>3.75× more PICs</a:t>
            </a:r>
            <a:r>
              <a:rPr lang="en-GB" sz="3200" dirty="0"/>
              <a:t> than health facilities (p &lt; 0.001)</a:t>
            </a:r>
          </a:p>
          <a:p>
            <a:r>
              <a:rPr lang="en-GB" sz="3200" dirty="0"/>
              <a:t>Schools yielded </a:t>
            </a:r>
            <a:r>
              <a:rPr lang="en-GB" sz="3200" b="1" dirty="0"/>
              <a:t>0.5 positive secondary cases per PIC</a:t>
            </a:r>
            <a:r>
              <a:rPr lang="en-GB" sz="3200" dirty="0"/>
              <a:t> vs. 0.25 for health facilities</a:t>
            </a:r>
          </a:p>
          <a:p>
            <a:endParaRPr lang="en-US" sz="3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EBF936-8869-B746-B8F7-6F4DE1419E00}"/>
              </a:ext>
            </a:extLst>
          </p:cNvPr>
          <p:cNvSpPr/>
          <p:nvPr/>
        </p:nvSpPr>
        <p:spPr>
          <a:xfrm>
            <a:off x="282437" y="23247632"/>
            <a:ext cx="300103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44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ANALYSIS:</a:t>
            </a:r>
            <a:endParaRPr lang="en-GB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4DFFEC-A643-7749-8154-FD5056FB712A}"/>
              </a:ext>
            </a:extLst>
          </p:cNvPr>
          <p:cNvSpPr/>
          <p:nvPr/>
        </p:nvSpPr>
        <p:spPr>
          <a:xfrm>
            <a:off x="15566483" y="25203279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A701B-D8C9-E747-8748-C06DC331AEB5}"/>
              </a:ext>
            </a:extLst>
          </p:cNvPr>
          <p:cNvSpPr/>
          <p:nvPr/>
        </p:nvSpPr>
        <p:spPr>
          <a:xfrm>
            <a:off x="15256229" y="25959910"/>
            <a:ext cx="1499769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5T strategy is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feasible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in low‑prevalence settings with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good community acceptance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Schools are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superior platforms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for primary case detection compared to health facilities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strategy identified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8 additional infections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that would have been missed by routine surveillance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Low prevalence detected (2.1% overall) was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lower than expected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given POC‑CCA's superior sensitivity – raising concerns about batch performance of POC‑CCA3 kits 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Findings are comparable to similar 5T studies in Egypt (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Ramzy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al., 2020) and Tanzania (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Maganga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al., 2023;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Trippler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et al., 2024)</a:t>
            </a:r>
          </a:p>
          <a:p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7C970A3-670C-AE46-B571-1A67519FEFC9}"/>
              </a:ext>
            </a:extLst>
          </p:cNvPr>
          <p:cNvSpPr/>
          <p:nvPr/>
        </p:nvSpPr>
        <p:spPr>
          <a:xfrm>
            <a:off x="15566483" y="31926816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0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643887B-710D-A943-AE42-2F57E9F0CF37}"/>
              </a:ext>
            </a:extLst>
          </p:cNvPr>
          <p:cNvSpPr/>
          <p:nvPr/>
        </p:nvSpPr>
        <p:spPr>
          <a:xfrm>
            <a:off x="15325283" y="32945096"/>
            <a:ext cx="151801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The 5T strategy is feasible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for schistosomiasis control in very low‑prevalence settings where MDA is no longer justified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School‑based platforms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offer superior case detection yield compared to health facility platforms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approach identifies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residual infections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and potential "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superspreader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" reservoirs that could perpetuate transmission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5T strategy should be considered for 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integration into routine primary healthcare services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in Kenya as programs progress toward elimination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Quality control of POC‑CCA kits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 requires urgent attention for reliable field deployment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8441FE-3808-3F32-C670-E329A9FBEC01}"/>
              </a:ext>
            </a:extLst>
          </p:cNvPr>
          <p:cNvSpPr/>
          <p:nvPr/>
        </p:nvSpPr>
        <p:spPr>
          <a:xfrm>
            <a:off x="6345272" y="434179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42201A28-FD57-2D86-CF83-8C2EF057C1F8}"/>
              </a:ext>
            </a:extLst>
          </p:cNvPr>
          <p:cNvGrpSpPr/>
          <p:nvPr/>
        </p:nvGrpSpPr>
        <p:grpSpPr>
          <a:xfrm>
            <a:off x="19017935" y="662018"/>
            <a:ext cx="3633626" cy="1262739"/>
            <a:chOff x="0" y="0"/>
            <a:chExt cx="4844835" cy="16836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2DBE002-3106-865C-5FCD-79351822418C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6" name="Group 8">
              <a:extLst>
                <a:ext uri="{FF2B5EF4-FFF2-40B4-BE49-F238E27FC236}">
                  <a16:creationId xmlns:a16="http://schemas.microsoft.com/office/drawing/2014/main" id="{A1722B70-F2B5-731E-F77B-D6BD6356D1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BC7351D7-875C-B270-8B24-CC737CC918B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10">
              <a:extLst>
                <a:ext uri="{FF2B5EF4-FFF2-40B4-BE49-F238E27FC236}">
                  <a16:creationId xmlns:a16="http://schemas.microsoft.com/office/drawing/2014/main" id="{5A2F5EF2-52DA-1982-B39A-8620D69BFA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id="{A89586FA-2BD8-1A09-0F59-AA4AE146395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75EF1FF3-A05D-8182-8B59-404D4DA184B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id="{CB7DD27F-FAEB-B7DD-5694-407FA0826D4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id="{A4ACA5EB-F3DC-EC90-89FF-EC278D1ABC2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3" name="Group 15">
              <a:extLst>
                <a:ext uri="{FF2B5EF4-FFF2-40B4-BE49-F238E27FC236}">
                  <a16:creationId xmlns:a16="http://schemas.microsoft.com/office/drawing/2014/main" id="{6706C7F5-4B2B-CA14-2DCB-95F8E73C1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76" name="Freeform 16">
                <a:extLst>
                  <a:ext uri="{FF2B5EF4-FFF2-40B4-BE49-F238E27FC236}">
                    <a16:creationId xmlns:a16="http://schemas.microsoft.com/office/drawing/2014/main" id="{316E2FF9-35FC-DC15-97E3-09ACBA6F186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7" name="Freeform 17">
                <a:extLst>
                  <a:ext uri="{FF2B5EF4-FFF2-40B4-BE49-F238E27FC236}">
                    <a16:creationId xmlns:a16="http://schemas.microsoft.com/office/drawing/2014/main" id="{3B7D9C84-EA03-60FC-2F45-1B7F98EBDBB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8" name="Freeform 18">
                <a:extLst>
                  <a:ext uri="{FF2B5EF4-FFF2-40B4-BE49-F238E27FC236}">
                    <a16:creationId xmlns:a16="http://schemas.microsoft.com/office/drawing/2014/main" id="{0D0CF342-AEEC-4716-979D-DFD035B1BBD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544174CB-2C10-A67F-5442-C868C22347C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80" name="Freeform 20">
                <a:extLst>
                  <a:ext uri="{FF2B5EF4-FFF2-40B4-BE49-F238E27FC236}">
                    <a16:creationId xmlns:a16="http://schemas.microsoft.com/office/drawing/2014/main" id="{2E76422A-57C1-67EA-6111-25026DC215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34" name="Group 21">
              <a:extLst>
                <a:ext uri="{FF2B5EF4-FFF2-40B4-BE49-F238E27FC236}">
                  <a16:creationId xmlns:a16="http://schemas.microsoft.com/office/drawing/2014/main" id="{230986CB-845D-6632-8711-0F058BA89E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B86B2E9D-9546-D774-BFCA-504A2AA8343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CABE7C54-ABD8-94D5-9A18-654ABFECAEAC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84270094-5433-D253-AC8C-A7EE4D8285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7440073-2ECE-B530-EBCD-6FEC1695C03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02536182-C9E7-A189-10B9-576D0FA617E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5" name="Group 27">
              <a:extLst>
                <a:ext uri="{FF2B5EF4-FFF2-40B4-BE49-F238E27FC236}">
                  <a16:creationId xmlns:a16="http://schemas.microsoft.com/office/drawing/2014/main" id="{B41D0DF8-9204-0700-B1E8-4C989398A0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61" name="Freeform 28">
                <a:extLst>
                  <a:ext uri="{FF2B5EF4-FFF2-40B4-BE49-F238E27FC236}">
                    <a16:creationId xmlns:a16="http://schemas.microsoft.com/office/drawing/2014/main" id="{BEC62D78-52C3-D5C7-DB7E-5768365F661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04E3B50D-26A7-59EA-D374-23573598FAE3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92585AE6-BF32-1177-651B-FE61D9938DB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93AEA134-2C1F-F5EF-C130-1990D05179D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AFFA3751-FC7C-C30A-59A9-BF2369286A46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C186B2A2-1FE0-CB2A-7395-142E37ABD1C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DB74A592-8952-61D2-A90C-EEFFED6A5C9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8" name="Freeform 35">
                <a:extLst>
                  <a:ext uri="{FF2B5EF4-FFF2-40B4-BE49-F238E27FC236}">
                    <a16:creationId xmlns:a16="http://schemas.microsoft.com/office/drawing/2014/main" id="{19F247F0-5254-6A18-1CB2-4DA458ECB57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224C3D30-A25B-A9B0-9733-9915ACC7904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97E74C5C-B9C8-47A5-3174-EE70D4876EF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7782DFE0-6E82-7054-E35E-6A5FD21F7E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1F74C57D-FB2B-B146-6CB5-43B75967E16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id="{ABE50EF4-2894-820F-8DCB-2BC91660A7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F2B8DF7A-D39F-CBDF-78B8-7F9373D76EA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8DB34A8D-7739-E423-6FF0-345C722B85D5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43">
                <a:extLst>
                  <a:ext uri="{FF2B5EF4-FFF2-40B4-BE49-F238E27FC236}">
                    <a16:creationId xmlns:a16="http://schemas.microsoft.com/office/drawing/2014/main" id="{00085799-966C-EF1D-6105-8E948EC51F3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44">
                <a:extLst>
                  <a:ext uri="{FF2B5EF4-FFF2-40B4-BE49-F238E27FC236}">
                    <a16:creationId xmlns:a16="http://schemas.microsoft.com/office/drawing/2014/main" id="{1E100709-64E8-4F29-14A5-E53CB8A0973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9" name="Group 45">
              <a:extLst>
                <a:ext uri="{FF2B5EF4-FFF2-40B4-BE49-F238E27FC236}">
                  <a16:creationId xmlns:a16="http://schemas.microsoft.com/office/drawing/2014/main" id="{78EC64D8-5C08-01A6-CB3C-446189C82B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0" name="Freeform 46">
                <a:extLst>
                  <a:ext uri="{FF2B5EF4-FFF2-40B4-BE49-F238E27FC236}">
                    <a16:creationId xmlns:a16="http://schemas.microsoft.com/office/drawing/2014/main" id="{937F9FB4-D8C3-B767-292A-C3492387DB9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164D1639-2275-9CAD-1196-AE42B6F7CF2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A888566A-B2F3-786A-65B5-28D84D2BD1B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2C91195D-D122-1095-BE3C-BDB8FCE8659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159" name="Google Shape;67;p1">
            <a:extLst>
              <a:ext uri="{FF2B5EF4-FFF2-40B4-BE49-F238E27FC236}">
                <a16:creationId xmlns:a16="http://schemas.microsoft.com/office/drawing/2014/main" id="{D2D12175-8FB5-7E82-0B03-8E0870BA5747}"/>
              </a:ext>
            </a:extLst>
          </p:cNvPr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60" name="Google Shape;68;p1">
              <a:extLst>
                <a:ext uri="{FF2B5EF4-FFF2-40B4-BE49-F238E27FC236}">
                  <a16:creationId xmlns:a16="http://schemas.microsoft.com/office/drawing/2014/main" id="{206A9337-7EE4-7AEE-40B5-8066215DCF1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61" name="Google Shape;69;p1">
              <a:extLst>
                <a:ext uri="{FF2B5EF4-FFF2-40B4-BE49-F238E27FC236}">
                  <a16:creationId xmlns:a16="http://schemas.microsoft.com/office/drawing/2014/main" id="{0F94AAB4-C86C-5D40-0112-4E807CFF064B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70;p1">
            <a:extLst>
              <a:ext uri="{FF2B5EF4-FFF2-40B4-BE49-F238E27FC236}">
                <a16:creationId xmlns:a16="http://schemas.microsoft.com/office/drawing/2014/main" id="{53013C5C-24F7-377B-3EA8-451ACC74001C}"/>
              </a:ext>
            </a:extLst>
          </p:cNvPr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63" name="Google Shape;71;p1">
              <a:extLst>
                <a:ext uri="{FF2B5EF4-FFF2-40B4-BE49-F238E27FC236}">
                  <a16:creationId xmlns:a16="http://schemas.microsoft.com/office/drawing/2014/main" id="{DEC3C555-112B-7835-E906-CD19553703D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64" name="Google Shape;72;p1">
              <a:extLst>
                <a:ext uri="{FF2B5EF4-FFF2-40B4-BE49-F238E27FC236}">
                  <a16:creationId xmlns:a16="http://schemas.microsoft.com/office/drawing/2014/main" id="{FEFFB597-3F68-3AB5-0523-D0F3289BC7A8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73;p1">
            <a:extLst>
              <a:ext uri="{FF2B5EF4-FFF2-40B4-BE49-F238E27FC236}">
                <a16:creationId xmlns:a16="http://schemas.microsoft.com/office/drawing/2014/main" id="{E557809A-9BBB-93F8-0265-376D38757D80}"/>
              </a:ext>
            </a:extLst>
          </p:cNvPr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66" name="Google Shape;74;p1">
              <a:extLst>
                <a:ext uri="{FF2B5EF4-FFF2-40B4-BE49-F238E27FC236}">
                  <a16:creationId xmlns:a16="http://schemas.microsoft.com/office/drawing/2014/main" id="{D2291F1F-8F21-A7B6-45CD-D45C1001AF5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67" name="Google Shape;75;p1">
              <a:extLst>
                <a:ext uri="{FF2B5EF4-FFF2-40B4-BE49-F238E27FC236}">
                  <a16:creationId xmlns:a16="http://schemas.microsoft.com/office/drawing/2014/main" id="{146FDDC8-951C-3DC5-BCA4-D6F32B6F3145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8336415-0145-4C54-BEB2-0BB61320C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83238"/>
              </p:ext>
            </p:extLst>
          </p:nvPr>
        </p:nvGraphicFramePr>
        <p:xfrm>
          <a:off x="18769263" y="20133225"/>
          <a:ext cx="11175547" cy="52326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4356">
                  <a:extLst>
                    <a:ext uri="{9D8B030D-6E8A-4147-A177-3AD203B41FA5}">
                      <a16:colId xmlns:a16="http://schemas.microsoft.com/office/drawing/2014/main" val="2911042693"/>
                    </a:ext>
                  </a:extLst>
                </a:gridCol>
                <a:gridCol w="8101191">
                  <a:extLst>
                    <a:ext uri="{9D8B030D-6E8A-4147-A177-3AD203B41FA5}">
                      <a16:colId xmlns:a16="http://schemas.microsoft.com/office/drawing/2014/main" val="2223004134"/>
                    </a:ext>
                  </a:extLst>
                </a:gridCol>
              </a:tblGrid>
              <a:tr h="5784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72279"/>
                  </a:ext>
                </a:extLst>
              </a:tr>
              <a:tr h="4744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Urine POC‑CCA3 assay</a:t>
                      </a:r>
                      <a:endParaRPr lang="en-US" sz="3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93147"/>
                  </a:ext>
                </a:extLst>
              </a:tr>
              <a:tr h="874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3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Praziquantel (40 mg/kg) to all positive cases</a:t>
                      </a:r>
                      <a:endParaRPr lang="en-US" sz="3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87845"/>
                  </a:ext>
                </a:extLst>
              </a:tr>
              <a:tr h="874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3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GPS‑guided household tracing with help from CHPs</a:t>
                      </a:r>
                      <a:endParaRPr lang="en-US" sz="3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45859"/>
                  </a:ext>
                </a:extLst>
              </a:tr>
              <a:tr h="874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per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3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 to 5 household members</a:t>
                      </a:r>
                      <a:endParaRPr lang="en-US" sz="3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25451"/>
                  </a:ext>
                </a:extLst>
              </a:tr>
              <a:tr h="874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to locate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3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Within 24 hours of index result</a:t>
                      </a:r>
                      <a:endParaRPr lang="en-US" sz="3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174911"/>
                  </a:ext>
                </a:extLst>
              </a:tr>
            </a:tbl>
          </a:graphicData>
        </a:graphic>
      </p:graphicFrame>
      <p:pic>
        <p:nvPicPr>
          <p:cNvPr id="86" name="Picture 85">
            <a:extLst>
              <a:ext uri="{FF2B5EF4-FFF2-40B4-BE49-F238E27FC236}">
                <a16:creationId xmlns:a16="http://schemas.microsoft.com/office/drawing/2014/main" id="{44936199-486E-43B0-964B-A0434A31561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141" y="14572434"/>
            <a:ext cx="8649250" cy="551394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88" name="Picture 87" descr="C:\Users\urban\AppData\Local\Temp\ksohtml14276\wps1.png">
            <a:extLst>
              <a:ext uri="{FF2B5EF4-FFF2-40B4-BE49-F238E27FC236}">
                <a16:creationId xmlns:a16="http://schemas.microsoft.com/office/drawing/2014/main" id="{47693746-8768-441B-88FD-77A5E067AC3B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19400" y="20885131"/>
            <a:ext cx="7279039" cy="40793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3E62BFD-3C9C-4510-9F67-0C77A5045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379308"/>
              </p:ext>
            </p:extLst>
          </p:nvPr>
        </p:nvGraphicFramePr>
        <p:xfrm>
          <a:off x="330404" y="32781272"/>
          <a:ext cx="14564660" cy="26060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1660">
                  <a:extLst>
                    <a:ext uri="{9D8B030D-6E8A-4147-A177-3AD203B41FA5}">
                      <a16:colId xmlns:a16="http://schemas.microsoft.com/office/drawing/2014/main" val="1059422138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2984130541"/>
                    </a:ext>
                  </a:extLst>
                </a:gridCol>
                <a:gridCol w="4817796">
                  <a:extLst>
                    <a:ext uri="{9D8B030D-6E8A-4147-A177-3AD203B41FA5}">
                      <a16:colId xmlns:a16="http://schemas.microsoft.com/office/drawing/2014/main" val="2765322680"/>
                    </a:ext>
                  </a:extLst>
                </a:gridCol>
                <a:gridCol w="3335604">
                  <a:extLst>
                    <a:ext uri="{9D8B030D-6E8A-4147-A177-3AD203B41FA5}">
                      <a16:colId xmlns:a16="http://schemas.microsoft.com/office/drawing/2014/main" val="553009824"/>
                    </a:ext>
                  </a:extLst>
                </a:gridCol>
              </a:tblGrid>
              <a:tr h="11773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Prevalence (95%CI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78324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Primary cases 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1.6% (0.97–2.49)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719279"/>
                  </a:ext>
                </a:extLst>
              </a:tr>
              <a:tr h="714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Secondary cases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7.5% (2.47–16.6)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678656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814865B-CC44-403C-B159-E1680419B273}"/>
              </a:ext>
            </a:extLst>
          </p:cNvPr>
          <p:cNvSpPr txBox="1"/>
          <p:nvPr/>
        </p:nvSpPr>
        <p:spPr>
          <a:xfrm>
            <a:off x="199503" y="35783544"/>
            <a:ext cx="150207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The 5T strategy identified 8 additional positive cases (5 secondary + 3 tertiary) beyond the 19 primary index cases – all received treatment.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All secondary and tertiary cases located within </a:t>
            </a:r>
            <a:r>
              <a:rPr lang="en-GB" sz="3200" b="1" dirty="0"/>
              <a:t>24 hours</a:t>
            </a: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Female participants had 2× higher positivity</a:t>
            </a:r>
            <a:r>
              <a:rPr lang="en-GB" sz="3200" dirty="0"/>
              <a:t> than males (18 vs 9; p = 0.002)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Facilitating factors: CHP coordination, real‑time data tracking, timely remuneration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Challenges: POC‑CCA kit stability concerns, wrong participant details, stigma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CFA7A71-F2CD-4EED-AD7F-CD857F4A9A72}"/>
              </a:ext>
            </a:extLst>
          </p:cNvPr>
          <p:cNvSpPr/>
          <p:nvPr/>
        </p:nvSpPr>
        <p:spPr>
          <a:xfrm>
            <a:off x="222699" y="32042177"/>
            <a:ext cx="6639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2: Platform comparison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7AE826ED-68A1-40D6-A961-7B7345CA31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56" y="18789959"/>
            <a:ext cx="6696033" cy="359674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8B3D47-7C5D-4867-A923-BBDDD96CD188}"/>
              </a:ext>
            </a:extLst>
          </p:cNvPr>
          <p:cNvSpPr txBox="1"/>
          <p:nvPr/>
        </p:nvSpPr>
        <p:spPr>
          <a:xfrm>
            <a:off x="8950394" y="24890358"/>
            <a:ext cx="99125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Figure 3: Schematic showing standard patient flow practice during passive surveillance for SCH at the health facility.</a:t>
            </a:r>
          </a:p>
          <a:p>
            <a:endParaRPr lang="en-US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C6FE42A-96BC-4A39-A335-0D23F3A45088}"/>
              </a:ext>
            </a:extLst>
          </p:cNvPr>
          <p:cNvSpPr txBox="1"/>
          <p:nvPr/>
        </p:nvSpPr>
        <p:spPr>
          <a:xfrm>
            <a:off x="9007284" y="20180986"/>
            <a:ext cx="9912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Figure 2: Schematic summarizing the flow of 5T based on sampling using the school platform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99030C8-E9EC-4BBB-B08F-2ADE97E632A0}"/>
              </a:ext>
            </a:extLst>
          </p:cNvPr>
          <p:cNvSpPr txBox="1"/>
          <p:nvPr/>
        </p:nvSpPr>
        <p:spPr>
          <a:xfrm>
            <a:off x="344367" y="22930786"/>
            <a:ext cx="9912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Figure 2: Study Area map</a:t>
            </a:r>
          </a:p>
        </p:txBody>
      </p:sp>
      <p:pic>
        <p:nvPicPr>
          <p:cNvPr id="96" name="Picture 3" descr="Home - The END Fund">
            <a:extLst>
              <a:ext uri="{FF2B5EF4-FFF2-40B4-BE49-F238E27FC236}">
                <a16:creationId xmlns:a16="http://schemas.microsoft.com/office/drawing/2014/main" id="{CA0E3ABC-1DA1-4659-80D6-E96E2E873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60109" y="694350"/>
            <a:ext cx="2920243" cy="119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7" name="Picture 2" descr="Amref Health Africa in Tanzania Logo – Amref Health Africa in Tanzania">
            <a:extLst>
              <a:ext uri="{FF2B5EF4-FFF2-40B4-BE49-F238E27FC236}">
                <a16:creationId xmlns:a16="http://schemas.microsoft.com/office/drawing/2014/main" id="{AD644DFA-58A4-4AF9-B8C3-7C88403517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886" y="493093"/>
            <a:ext cx="2446595" cy="1440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8" name="Picture 1" descr="Logo – MINISTRY OF HEALTH">
            <a:extLst>
              <a:ext uri="{FF2B5EF4-FFF2-40B4-BE49-F238E27FC236}">
                <a16:creationId xmlns:a16="http://schemas.microsoft.com/office/drawing/2014/main" id="{8525EE19-1DF5-472D-9976-D62598CA69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338062" y="411493"/>
            <a:ext cx="1521284" cy="140762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3449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B5899-E452-2E3A-DAC0-058DFFA00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33" y="2536190"/>
            <a:ext cx="26349156" cy="380385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F92DC6-0287-DB58-E8AB-4E14936AEB73}"/>
              </a:ext>
            </a:extLst>
          </p:cNvPr>
          <p:cNvSpPr txBox="1"/>
          <p:nvPr/>
        </p:nvSpPr>
        <p:spPr>
          <a:xfrm>
            <a:off x="10708105" y="1213311"/>
            <a:ext cx="68836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Poster Size Guideline </a:t>
            </a:r>
            <a:endParaRPr lang="en-KE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57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16144</TotalTime>
  <Words>891</Words>
  <Application>Microsoft Office PowerPoint</Application>
  <PresentationFormat>Custom</PresentationFormat>
  <Paragraphs>98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Dollycate Njagi</cp:lastModifiedBy>
  <cp:revision>172</cp:revision>
  <cp:lastPrinted>2019-07-13T17:59:30Z</cp:lastPrinted>
  <dcterms:created xsi:type="dcterms:W3CDTF">2018-08-09T14:20:14Z</dcterms:created>
  <dcterms:modified xsi:type="dcterms:W3CDTF">2026-05-03T16:49:51Z</dcterms:modified>
</cp:coreProperties>
</file>